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1" r:id="rId6"/>
    <p:sldId id="262" r:id="rId7"/>
    <p:sldId id="268" r:id="rId8"/>
    <p:sldId id="263" r:id="rId9"/>
    <p:sldId id="264" r:id="rId10"/>
    <p:sldId id="259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875"/>
    <a:srgbClr val="2532BC"/>
    <a:srgbClr val="3E5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38" autoAdjust="0"/>
  </p:normalViewPr>
  <p:slideViewPr>
    <p:cSldViewPr snapToGrid="0" snapToObjects="1">
      <p:cViewPr varScale="1">
        <p:scale>
          <a:sx n="67" d="100"/>
          <a:sy n="67" d="100"/>
        </p:scale>
        <p:origin x="-2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EA50B-CAD0-7D4D-8CAC-D3DD8630C5FD}" type="datetimeFigureOut">
              <a:rPr lang="es-ES" smtClean="0"/>
              <a:t>5/6/15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E0D17-4A46-3841-BDF9-99CB3C5C09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790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E0D17-4A46-3841-BDF9-99CB3C5C096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36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9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95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33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824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692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66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00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56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40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603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5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7AAB0-2482-F14A-805B-24C19139BD18}" type="datetimeFigureOut">
              <a:rPr lang="es-ES" smtClean="0"/>
              <a:t>5/6/15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2399-C782-0C4F-A666-76F39D495AB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85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hyperlink" Target="http://www.eldiario.es/economia/DOCUMENTO-UE-EEUU-Tratado-Comercio_0_270523019.html" TargetMode="External"/><Relationship Id="rId6" Type="http://schemas.openxmlformats.org/officeDocument/2006/relationships/image" Target="../media/image18.jpg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gonalperiodico.net/global/24466-salud-laboral-fcc-dehesas.html" TargetMode="External"/><Relationship Id="rId4" Type="http://schemas.openxmlformats.org/officeDocument/2006/relationships/hyperlink" Target="http://www.eldiario.es/sociedad/Ercros-autoridades-cantidad-mercurio-Flix_0_367464029.html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ldiario.es/sociedad/cuentas-candidatura-Madrid-descubierto_0_358014964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diario.es/internacional/Europa-Ecuador-TLC-comercio-cables_0_309369531.html" TargetMode="External"/><Relationship Id="rId4" Type="http://schemas.openxmlformats.org/officeDocument/2006/relationships/hyperlink" Target="http://www.eldiario.es/sociedad/Empresa-Aguas-Murcia-licitacion-informatico_0_328617918.html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ldiario.es/turing/vigilancia_y_privacidad/NSA-vigila-DNS-programa-MORECOWBELL_0_348915937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jp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5682" y="1116892"/>
            <a:ext cx="7772400" cy="1470025"/>
          </a:xfrm>
        </p:spPr>
        <p:txBody>
          <a:bodyPr>
            <a:normAutofit/>
          </a:bodyPr>
          <a:lstStyle/>
          <a:p>
            <a:r>
              <a:rPr lang="es-ES" sz="5000" b="1" u="sng" dirty="0" smtClean="0">
                <a:solidFill>
                  <a:srgbClr val="223875"/>
                </a:solidFill>
                <a:latin typeface="Roboto slab"/>
                <a:cs typeface="Roboto slab"/>
              </a:rPr>
              <a:t>Taller sobre fuentes</a:t>
            </a:r>
            <a:endParaRPr lang="es-ES" sz="5000" b="1" u="sng" dirty="0">
              <a:solidFill>
                <a:srgbClr val="223875"/>
              </a:solidFill>
              <a:latin typeface="Roboto slab"/>
              <a:cs typeface="Roboto slab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77365" y="4900705"/>
            <a:ext cx="6400800" cy="1837766"/>
          </a:xfrm>
        </p:spPr>
        <p:txBody>
          <a:bodyPr/>
          <a:lstStyle/>
          <a:p>
            <a:r>
              <a:rPr lang="es-ES" dirty="0" smtClean="0">
                <a:solidFill>
                  <a:srgbClr val="223875"/>
                </a:solidFill>
              </a:rPr>
              <a:t>#JPD15</a:t>
            </a:r>
          </a:p>
          <a:p>
            <a:r>
              <a:rPr lang="es-ES" sz="1800" dirty="0" smtClean="0">
                <a:solidFill>
                  <a:srgbClr val="223875"/>
                </a:solidFill>
              </a:rPr>
              <a:t>Junio 2015</a:t>
            </a:r>
            <a:endParaRPr lang="es-ES" sz="1800" dirty="0">
              <a:solidFill>
                <a:srgbClr val="223875"/>
              </a:solidFill>
            </a:endParaRPr>
          </a:p>
        </p:txBody>
      </p:sp>
      <p:pic>
        <p:nvPicPr>
          <p:cNvPr id="4" name="Imagen 3" descr="Captura de pantalla 2015-06-03 a las 11.13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3929529" cy="955590"/>
          </a:xfrm>
          <a:prstGeom prst="rect">
            <a:avLst/>
          </a:prstGeom>
        </p:spPr>
      </p:pic>
      <p:pic>
        <p:nvPicPr>
          <p:cNvPr id="5" name="Imagen 4" descr="Captura de pantalla 2015-06-03 a las 11.48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12" y="2668494"/>
            <a:ext cx="5828553" cy="20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5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731040" y="2002864"/>
            <a:ext cx="29471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 smtClean="0">
                <a:solidFill>
                  <a:srgbClr val="223875"/>
                </a:solidFill>
              </a:rPr>
              <a:t>Si aceptamos los documentos de manera anónima, en lugar de guardar su identidad en secreto, simplemente no la sabemos</a:t>
            </a:r>
            <a:endParaRPr lang="es-ES" dirty="0"/>
          </a:p>
        </p:txBody>
      </p:sp>
      <p:pic>
        <p:nvPicPr>
          <p:cNvPr id="8" name="Imagen 7" descr="Captura de pantalla 2015-06-03 a las 13.59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63" y="4915073"/>
            <a:ext cx="960504" cy="762000"/>
          </a:xfrm>
          <a:prstGeom prst="rect">
            <a:avLst/>
          </a:prstGeom>
        </p:spPr>
      </p:pic>
      <p:pic>
        <p:nvPicPr>
          <p:cNvPr id="10" name="Imagen 9" descr="Julian-Assange-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6" y="2570613"/>
            <a:ext cx="1479446" cy="1553135"/>
          </a:xfrm>
          <a:prstGeom prst="rect">
            <a:avLst/>
          </a:prstGeom>
        </p:spPr>
      </p:pic>
      <p:pic>
        <p:nvPicPr>
          <p:cNvPr id="2" name="Imagen 1" descr="Captura de pantalla 2015-06-03 a las 20.02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91" y="1516743"/>
            <a:ext cx="1877166" cy="13498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75714" y="1868712"/>
            <a:ext cx="1251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hlinkClick r:id="rId5"/>
              </a:rPr>
              <a:t>TTIP</a:t>
            </a:r>
            <a:endParaRPr lang="es-ES" sz="3000" b="1" dirty="0"/>
          </a:p>
        </p:txBody>
      </p:sp>
      <p:pic>
        <p:nvPicPr>
          <p:cNvPr id="6" name="Imagen 5" descr="emoticon-triste-de-archivo-vectorial_18-993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572" y="3156857"/>
            <a:ext cx="1378857" cy="137885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598287" y="3592286"/>
            <a:ext cx="2890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3366FF"/>
                </a:solidFill>
              </a:rPr>
              <a:t>Sumario Púnica</a:t>
            </a:r>
            <a:endParaRPr lang="es-ES" sz="3000" b="1" dirty="0">
              <a:solidFill>
                <a:srgbClr val="3366FF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442855" y="4517567"/>
            <a:ext cx="5805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0" b="1" dirty="0" smtClean="0">
                <a:solidFill>
                  <a:srgbClr val="FF0000"/>
                </a:solidFill>
              </a:rPr>
              <a:t>!</a:t>
            </a:r>
            <a:endParaRPr lang="es-ES" sz="10000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968999" y="5114646"/>
            <a:ext cx="3447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223875"/>
                </a:solidFill>
              </a:rPr>
              <a:t>Código de filtración </a:t>
            </a:r>
            <a:endParaRPr lang="es-ES" sz="3000" dirty="0">
              <a:solidFill>
                <a:srgbClr val="223875"/>
              </a:solidFill>
            </a:endParaRPr>
          </a:p>
        </p:txBody>
      </p:sp>
      <p:pic>
        <p:nvPicPr>
          <p:cNvPr id="13" name="Imagen 12" descr="Captura de pantalla 2015-06-03 a las 11.13.4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15" name="Imagen 14" descr="Captura de pantalla 2015-06-03 a las 11.48.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6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b="1" u="sng" dirty="0" smtClean="0">
                <a:solidFill>
                  <a:srgbClr val="223875"/>
                </a:solidFill>
              </a:rPr>
              <a:t>Algunas noticias que han llegado a </a:t>
            </a:r>
            <a:r>
              <a:rPr lang="es-ES" b="1" u="sng" dirty="0" err="1" smtClean="0">
                <a:solidFill>
                  <a:srgbClr val="223875"/>
                </a:solidFill>
              </a:rPr>
              <a:t>Filtrala</a:t>
            </a:r>
            <a:endParaRPr lang="es-ES" b="1" u="sng" dirty="0" smtClean="0">
              <a:solidFill>
                <a:srgbClr val="223875"/>
              </a:solidFill>
            </a:endParaRPr>
          </a:p>
          <a:p>
            <a:pPr marL="0" indent="0">
              <a:buNone/>
            </a:pPr>
            <a:endParaRPr lang="es-ES" b="1" u="sng" dirty="0">
              <a:solidFill>
                <a:srgbClr val="223875"/>
              </a:solidFill>
            </a:endParaRPr>
          </a:p>
          <a:p>
            <a:pPr marL="0" indent="0">
              <a:buNone/>
            </a:pPr>
            <a:r>
              <a:rPr lang="es-ES" dirty="0" smtClean="0">
                <a:solidFill>
                  <a:srgbClr val="223875"/>
                </a:solidFill>
                <a:hlinkClick r:id="rId2"/>
              </a:rPr>
              <a:t>Las cuentas de Madrid 2012, al descubierto</a:t>
            </a:r>
            <a:endParaRPr lang="es-ES" dirty="0" smtClean="0">
              <a:solidFill>
                <a:srgbClr val="223875"/>
              </a:solidFill>
            </a:endParaRPr>
          </a:p>
          <a:p>
            <a:pPr marL="0" indent="0">
              <a:buNone/>
            </a:pPr>
            <a:endParaRPr lang="es-ES" dirty="0" smtClean="0">
              <a:solidFill>
                <a:srgbClr val="223875"/>
              </a:solidFill>
            </a:endParaRPr>
          </a:p>
          <a:p>
            <a:pPr marL="0" indent="0">
              <a:buNone/>
            </a:pPr>
            <a:r>
              <a:rPr lang="es-ES" dirty="0" smtClean="0">
                <a:solidFill>
                  <a:srgbClr val="223875"/>
                </a:solidFill>
                <a:hlinkClick r:id="rId3"/>
              </a:rPr>
              <a:t>Graves irregularidades en una planta de biometanización de FCC</a:t>
            </a:r>
            <a:endParaRPr lang="es-ES" dirty="0" smtClean="0">
              <a:solidFill>
                <a:srgbClr val="223875"/>
              </a:solidFill>
            </a:endParaRPr>
          </a:p>
          <a:p>
            <a:pPr marL="0" indent="0">
              <a:buNone/>
            </a:pPr>
            <a:endParaRPr lang="es-ES" dirty="0">
              <a:solidFill>
                <a:srgbClr val="223875"/>
              </a:solidFill>
            </a:endParaRPr>
          </a:p>
          <a:p>
            <a:pPr marL="0" indent="0">
              <a:buNone/>
            </a:pPr>
            <a:r>
              <a:rPr lang="es-ES" dirty="0" smtClean="0">
                <a:solidFill>
                  <a:srgbClr val="223875"/>
                </a:solidFill>
                <a:hlinkClick r:id="rId4"/>
              </a:rPr>
              <a:t>El grupo Ercros ha ocultado a las autoridades la cantidad de mercurio que acumula en Tarragona</a:t>
            </a:r>
            <a:endParaRPr lang="es-ES" dirty="0">
              <a:solidFill>
                <a:srgbClr val="223875"/>
              </a:solidFill>
            </a:endParaRPr>
          </a:p>
          <a:p>
            <a:pPr marL="0" indent="0">
              <a:buNone/>
            </a:pPr>
            <a:endParaRPr lang="es-ES" dirty="0">
              <a:solidFill>
                <a:srgbClr val="223875"/>
              </a:solidFill>
            </a:endParaRPr>
          </a:p>
        </p:txBody>
      </p:sp>
      <p:pic>
        <p:nvPicPr>
          <p:cNvPr id="6" name="Imagen 5" descr="Captura de pantalla 2015-06-03 a las 11.13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7" name="Imagen 6" descr="Captura de pantalla 2015-06-03 a las 11.48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1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hlinkClick r:id="rId2"/>
              </a:rPr>
              <a:t>D</a:t>
            </a:r>
            <a:r>
              <a:rPr lang="es-ES" dirty="0" smtClean="0">
                <a:hlinkClick r:id="rId2"/>
              </a:rPr>
              <a:t>ocumentos de </a:t>
            </a:r>
            <a:r>
              <a:rPr lang="es-ES" dirty="0" err="1" smtClean="0">
                <a:hlinkClick r:id="rId2"/>
              </a:rPr>
              <a:t>Snowden</a:t>
            </a:r>
            <a:r>
              <a:rPr lang="es-ES" dirty="0" smtClean="0">
                <a:hlinkClick r:id="rId2"/>
              </a:rPr>
              <a:t>: la NSA también vigila los cambios en servidores de internet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>
                <a:hlinkClick r:id="rId3"/>
              </a:rPr>
              <a:t>La UE amenazó a Ecuador con retirar ayudas al desarrollo si no aceptaba el libre comercio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>
                <a:hlinkClick r:id="rId4"/>
              </a:rPr>
              <a:t>Aguas de Murcia dio un contrato de dos millones de euros a su socia privada</a:t>
            </a:r>
            <a:endParaRPr lang="es-ES" dirty="0"/>
          </a:p>
        </p:txBody>
      </p:sp>
      <p:pic>
        <p:nvPicPr>
          <p:cNvPr id="6" name="Imagen 5" descr="Captura de pantalla 2015-06-03 a las 11.13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7" name="Imagen 6" descr="Captura de pantalla 2015-06-03 a las 11.48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8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847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223875"/>
                </a:solidFill>
              </a:rPr>
              <a:t>¡Muchas gracias por vuestra atención!</a:t>
            </a:r>
            <a:endParaRPr lang="es-ES" sz="4000" b="1" dirty="0">
              <a:solidFill>
                <a:srgbClr val="223875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37341" y="5412731"/>
            <a:ext cx="530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err="1" smtClean="0"/>
              <a:t>icastro@eldiario.es</a:t>
            </a:r>
            <a:endParaRPr lang="es-ES" sz="3000" b="1" dirty="0"/>
          </a:p>
        </p:txBody>
      </p:sp>
      <p:pic>
        <p:nvPicPr>
          <p:cNvPr id="8" name="Imagen 7" descr="descarg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5" y="5412731"/>
            <a:ext cx="914396" cy="621924"/>
          </a:xfrm>
          <a:prstGeom prst="rect">
            <a:avLst/>
          </a:prstGeom>
        </p:spPr>
      </p:pic>
      <p:pic>
        <p:nvPicPr>
          <p:cNvPr id="9" name="Imagen 8" descr="twitte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57" y="5122069"/>
            <a:ext cx="912586" cy="91258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382658" y="5412731"/>
            <a:ext cx="2434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/>
              <a:t>@</a:t>
            </a:r>
            <a:r>
              <a:rPr lang="es-ES" sz="3000" b="1" dirty="0" err="1" smtClean="0"/>
              <a:t>irecr</a:t>
            </a:r>
            <a:endParaRPr lang="es-ES" sz="3000" b="1" dirty="0"/>
          </a:p>
        </p:txBody>
      </p:sp>
      <p:pic>
        <p:nvPicPr>
          <p:cNvPr id="11" name="Imagen 10" descr="Captura de pantalla 2015-06-03 a las 11.13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12" name="Imagen 11" descr="Captura de pantalla 2015-06-03 a las 11.48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1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9060" y="1389529"/>
            <a:ext cx="4004234" cy="321235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b="1" dirty="0">
                <a:solidFill>
                  <a:srgbClr val="223875"/>
                </a:solidFill>
              </a:rPr>
              <a:t>¿Qué es </a:t>
            </a:r>
            <a:r>
              <a:rPr lang="es-ES" b="1" dirty="0" err="1">
                <a:solidFill>
                  <a:srgbClr val="223875"/>
                </a:solidFill>
              </a:rPr>
              <a:t>Filtrala</a:t>
            </a:r>
            <a:r>
              <a:rPr lang="es-ES" b="1" dirty="0" smtClean="0">
                <a:solidFill>
                  <a:srgbClr val="223875"/>
                </a:solidFill>
              </a:rPr>
              <a:t>?</a:t>
            </a:r>
          </a:p>
          <a:p>
            <a:pPr marL="0" indent="0" algn="ctr">
              <a:buNone/>
            </a:pPr>
            <a:endParaRPr lang="es-ES" dirty="0" smtClean="0">
              <a:solidFill>
                <a:srgbClr val="223875"/>
              </a:solidFill>
            </a:endParaRPr>
          </a:p>
          <a:p>
            <a:pPr marL="0" indent="0" algn="ctr">
              <a:buNone/>
            </a:pPr>
            <a:r>
              <a:rPr lang="es-ES" sz="3500" dirty="0" smtClean="0">
                <a:solidFill>
                  <a:srgbClr val="223875"/>
                </a:solidFill>
              </a:rPr>
              <a:t>Un buzón seguro para compartir filtraciones.</a:t>
            </a:r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sz="4100" b="1" u="sng" dirty="0" smtClean="0">
                <a:solidFill>
                  <a:srgbClr val="223875"/>
                </a:solidFill>
              </a:rPr>
              <a:t>Anónimo</a:t>
            </a:r>
          </a:p>
        </p:txBody>
      </p:sp>
      <p:pic>
        <p:nvPicPr>
          <p:cNvPr id="4" name="Imagen 3" descr="Captura de pantalla 2015-06-03 a las 11.13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5" name="Imagen 4" descr="Captura de pantalla 2015-06-03 a las 11.48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  <p:pic>
        <p:nvPicPr>
          <p:cNvPr id="7" name="Imagen 6" descr="Silenci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11" y="5111496"/>
            <a:ext cx="1946835" cy="1192628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4649696" y="1317814"/>
            <a:ext cx="4004234" cy="3212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3000" b="1" dirty="0" smtClean="0">
                <a:solidFill>
                  <a:srgbClr val="223875"/>
                </a:solidFill>
              </a:rPr>
              <a:t>¿Quién participa?</a:t>
            </a:r>
          </a:p>
          <a:p>
            <a:pPr marL="0" indent="0" algn="ctr">
              <a:buFont typeface="Arial"/>
              <a:buNone/>
            </a:pPr>
            <a:endParaRPr lang="es-ES" dirty="0" smtClean="0"/>
          </a:p>
        </p:txBody>
      </p:sp>
      <p:pic>
        <p:nvPicPr>
          <p:cNvPr id="10" name="Imagen 9" descr="Captura de pantalla 2015-06-03 a las 11.13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17" y="4225476"/>
            <a:ext cx="3095683" cy="752814"/>
          </a:xfrm>
          <a:prstGeom prst="rect">
            <a:avLst/>
          </a:prstGeom>
        </p:spPr>
      </p:pic>
      <p:pic>
        <p:nvPicPr>
          <p:cNvPr id="11" name="Imagen 10" descr="Captura de pantalla 2015-06-03 a las 13.17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5902887"/>
            <a:ext cx="2311400" cy="802474"/>
          </a:xfrm>
          <a:prstGeom prst="rect">
            <a:avLst/>
          </a:prstGeom>
        </p:spPr>
      </p:pic>
      <p:pic>
        <p:nvPicPr>
          <p:cNvPr id="12" name="Imagen 11" descr="Captura de pantalla 2015-06-03 a las 13.17.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92" y="5177458"/>
            <a:ext cx="1762937" cy="567765"/>
          </a:xfrm>
          <a:prstGeom prst="rect">
            <a:avLst/>
          </a:prstGeom>
        </p:spPr>
      </p:pic>
      <p:pic>
        <p:nvPicPr>
          <p:cNvPr id="13" name="Imagen 12" descr="Captura de pantalla 2015-06-03 a las 13.16.3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68" y="5959620"/>
            <a:ext cx="2655796" cy="898380"/>
          </a:xfrm>
          <a:prstGeom prst="rect">
            <a:avLst/>
          </a:prstGeom>
        </p:spPr>
      </p:pic>
      <p:pic>
        <p:nvPicPr>
          <p:cNvPr id="14" name="Imagen 13" descr="awp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2006600"/>
            <a:ext cx="3937000" cy="1346200"/>
          </a:xfrm>
          <a:prstGeom prst="rect">
            <a:avLst/>
          </a:prstGeom>
        </p:spPr>
      </p:pic>
      <p:pic>
        <p:nvPicPr>
          <p:cNvPr id="15" name="Imagen 14" descr="periodico-diagonal-espac3b1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4094829"/>
            <a:ext cx="1147482" cy="982244"/>
          </a:xfrm>
          <a:prstGeom prst="rect">
            <a:avLst/>
          </a:prstGeom>
        </p:spPr>
      </p:pic>
      <p:pic>
        <p:nvPicPr>
          <p:cNvPr id="16" name="Imagen 15" descr="logo_popup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696" y="5056375"/>
            <a:ext cx="2596896" cy="688848"/>
          </a:xfrm>
          <a:prstGeom prst="rect">
            <a:avLst/>
          </a:prstGeom>
        </p:spPr>
      </p:pic>
      <p:cxnSp>
        <p:nvCxnSpPr>
          <p:cNvPr id="19" name="Conector recto de flecha 18"/>
          <p:cNvCxnSpPr/>
          <p:nvPr/>
        </p:nvCxnSpPr>
        <p:spPr>
          <a:xfrm>
            <a:off x="6643570" y="3300017"/>
            <a:ext cx="0" cy="6892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66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239060" y="1703294"/>
            <a:ext cx="8322234" cy="3750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u="sng" dirty="0" smtClean="0">
                <a:solidFill>
                  <a:srgbClr val="223875"/>
                </a:solidFill>
              </a:rPr>
              <a:t>Objetivos</a:t>
            </a:r>
          </a:p>
          <a:p>
            <a:pPr marL="0" indent="0">
              <a:buNone/>
            </a:pPr>
            <a:endParaRPr lang="es-ES" dirty="0">
              <a:solidFill>
                <a:srgbClr val="223875"/>
              </a:solidFill>
            </a:endParaRPr>
          </a:p>
          <a:p>
            <a:pPr>
              <a:buFontTx/>
              <a:buChar char="-"/>
            </a:pPr>
            <a:r>
              <a:rPr lang="es-ES" dirty="0" smtClean="0">
                <a:solidFill>
                  <a:srgbClr val="223875"/>
                </a:solidFill>
              </a:rPr>
              <a:t>Periodismo</a:t>
            </a:r>
          </a:p>
          <a:p>
            <a:pPr>
              <a:buFontTx/>
              <a:buChar char="-"/>
            </a:pPr>
            <a:r>
              <a:rPr lang="es-ES" dirty="0" smtClean="0">
                <a:solidFill>
                  <a:srgbClr val="223875"/>
                </a:solidFill>
              </a:rPr>
              <a:t>Transparencia</a:t>
            </a:r>
          </a:p>
          <a:p>
            <a:pPr lvl="1">
              <a:buFontTx/>
              <a:buChar char="-"/>
            </a:pPr>
            <a:r>
              <a:rPr lang="es-ES" dirty="0" smtClean="0">
                <a:solidFill>
                  <a:srgbClr val="223875"/>
                </a:solidFill>
              </a:rPr>
              <a:t>Más soplos</a:t>
            </a:r>
          </a:p>
          <a:p>
            <a:pPr lvl="1">
              <a:buFontTx/>
              <a:buChar char="-"/>
            </a:pPr>
            <a:r>
              <a:rPr lang="es-ES" dirty="0">
                <a:solidFill>
                  <a:srgbClr val="223875"/>
                </a:solidFill>
              </a:rPr>
              <a:t>S</a:t>
            </a:r>
            <a:r>
              <a:rPr lang="es-ES" dirty="0" smtClean="0">
                <a:solidFill>
                  <a:srgbClr val="223875"/>
                </a:solidFill>
              </a:rPr>
              <a:t>eguridad extra 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3566096" y="4855882"/>
            <a:ext cx="8762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4725366" y="2784901"/>
            <a:ext cx="352216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223875"/>
                </a:solidFill>
              </a:rPr>
              <a:t>Corrupción, malas prácticas, hechos relevantes</a:t>
            </a:r>
            <a:endParaRPr lang="es-ES" sz="2400" dirty="0">
              <a:solidFill>
                <a:srgbClr val="223875"/>
              </a:solidFill>
            </a:endParaRP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3566096" y="3200400"/>
            <a:ext cx="8762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4725366" y="4440383"/>
            <a:ext cx="3522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223875"/>
                </a:solidFill>
              </a:rPr>
              <a:t>Desconocemos la identidad del filtrador</a:t>
            </a:r>
            <a:endParaRPr lang="es-ES" sz="2400" dirty="0">
              <a:solidFill>
                <a:srgbClr val="223875"/>
              </a:solidFill>
            </a:endParaRPr>
          </a:p>
        </p:txBody>
      </p:sp>
      <p:pic>
        <p:nvPicPr>
          <p:cNvPr id="9" name="Imagen 8" descr="Captura de pantalla 2015-06-03 a las 11.13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13" name="Imagen 12" descr="Captura de pantalla 2015-06-03 a las 11.48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2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26566"/>
            <a:ext cx="9144000" cy="4999598"/>
          </a:xfrm>
        </p:spPr>
        <p:txBody>
          <a:bodyPr/>
          <a:lstStyle/>
          <a:p>
            <a:r>
              <a:rPr lang="es-ES" sz="3000" b="1" u="sng" dirty="0" smtClean="0">
                <a:solidFill>
                  <a:srgbClr val="223875"/>
                </a:solidFill>
              </a:rPr>
              <a:t>¿Cómo funciona </a:t>
            </a:r>
            <a:r>
              <a:rPr lang="es-ES" sz="3000" b="1" u="sng" dirty="0" err="1" smtClean="0">
                <a:solidFill>
                  <a:srgbClr val="223875"/>
                </a:solidFill>
              </a:rPr>
              <a:t>Filtrala</a:t>
            </a:r>
            <a:r>
              <a:rPr lang="es-ES" sz="3000" b="1" u="sng" dirty="0" smtClean="0">
                <a:solidFill>
                  <a:srgbClr val="223875"/>
                </a:solidFill>
              </a:rPr>
              <a:t>?</a:t>
            </a:r>
          </a:p>
        </p:txBody>
      </p:sp>
      <p:pic>
        <p:nvPicPr>
          <p:cNvPr id="6" name="Imagen 5" descr="Captura de pantalla 2015-06-03 a las 14.1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88" y="2536253"/>
            <a:ext cx="6616700" cy="1384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1688356"/>
            <a:ext cx="94428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00" b="1" dirty="0" smtClean="0">
                <a:solidFill>
                  <a:srgbClr val="223875"/>
                </a:solidFill>
              </a:rPr>
              <a:t>Protocolo de seguridad para evitar “fugas” de información</a:t>
            </a:r>
          </a:p>
          <a:p>
            <a:endParaRPr lang="es-ES" dirty="0"/>
          </a:p>
        </p:txBody>
      </p:sp>
      <p:pic>
        <p:nvPicPr>
          <p:cNvPr id="11" name="Imagen 10" descr="939px-Question_opening-clos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" y="4602164"/>
            <a:ext cx="1580777" cy="1723872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2702496" y="5549154"/>
            <a:ext cx="8762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3929529" y="4099423"/>
            <a:ext cx="487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223875"/>
                </a:solidFill>
              </a:rPr>
              <a:t>Sistema operativo que evita filtraciones de las actividades</a:t>
            </a:r>
            <a:endParaRPr lang="es-ES" sz="2400" dirty="0">
              <a:solidFill>
                <a:srgbClr val="223875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929529" y="5057605"/>
            <a:ext cx="5094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223875"/>
                </a:solidFill>
              </a:rPr>
              <a:t>No deja rastro (funciona a través de almacenamiento externo)</a:t>
            </a:r>
            <a:endParaRPr lang="es-ES" sz="2400" dirty="0">
              <a:solidFill>
                <a:srgbClr val="223875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2702496" y="4721412"/>
            <a:ext cx="876276" cy="4072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2702496" y="6048354"/>
            <a:ext cx="876276" cy="3284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929529" y="5931931"/>
            <a:ext cx="472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223875"/>
                </a:solidFill>
              </a:rPr>
              <a:t>Herramientas de cifrado incorporadas (TOR, PGP, </a:t>
            </a:r>
            <a:r>
              <a:rPr lang="es-ES" sz="2400" dirty="0" err="1" smtClean="0">
                <a:solidFill>
                  <a:srgbClr val="223875"/>
                </a:solidFill>
              </a:rPr>
              <a:t>https</a:t>
            </a:r>
            <a:r>
              <a:rPr lang="es-ES" sz="2400" dirty="0" smtClean="0">
                <a:solidFill>
                  <a:srgbClr val="223875"/>
                </a:solidFill>
              </a:rPr>
              <a:t>…)</a:t>
            </a:r>
            <a:endParaRPr lang="es-ES" sz="2400" dirty="0">
              <a:solidFill>
                <a:srgbClr val="223875"/>
              </a:solidFill>
            </a:endParaRPr>
          </a:p>
        </p:txBody>
      </p:sp>
      <p:pic>
        <p:nvPicPr>
          <p:cNvPr id="16" name="Imagen 15" descr="Captura de pantalla 2015-06-03 a las 11.13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18" name="Imagen 17" descr="Captura de pantalla 2015-06-03 a las 11.48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1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Captura de pantalla 2015-06-03 a las 14.36.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 b="931"/>
          <a:stretch>
            <a:fillRect/>
          </a:stretch>
        </p:blipFill>
        <p:spPr>
          <a:xfrm>
            <a:off x="457199" y="1600200"/>
            <a:ext cx="8500765" cy="4675093"/>
          </a:xfrm>
        </p:spPr>
      </p:pic>
      <p:pic>
        <p:nvPicPr>
          <p:cNvPr id="7" name="Imagen 6" descr="Captura de pantalla 2015-06-03 a las 11.13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8" name="Imagen 7" descr="Captura de pantalla 2015-06-03 a las 11.48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2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ils_0.22_-_Demo_The_Amnesic_Incognito_Live_Syste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54629"/>
            <a:ext cx="8045450" cy="4525963"/>
          </a:xfrm>
        </p:spPr>
      </p:pic>
      <p:pic>
        <p:nvPicPr>
          <p:cNvPr id="7" name="Imagen 6" descr="Captura de pantalla 2015-06-03 a las 11.13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8" name="Imagen 7" descr="Captura de pantalla 2015-06-03 a las 11.48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1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IMG_0917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36" r="-11736"/>
          <a:stretch>
            <a:fillRect/>
          </a:stretch>
        </p:blipFill>
        <p:spPr>
          <a:xfrm>
            <a:off x="-592152" y="1104369"/>
            <a:ext cx="9923463" cy="5457825"/>
          </a:xfrm>
        </p:spPr>
      </p:pic>
      <p:pic>
        <p:nvPicPr>
          <p:cNvPr id="4" name="Imagen 3" descr="Captura de pantalla 2015-06-03 a las 11.13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5" name="Imagen 4" descr="Captura de pantalla 2015-06-03 a las 11.48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8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5877" y="1138785"/>
            <a:ext cx="1883229" cy="770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u="sng" dirty="0" smtClean="0">
                <a:solidFill>
                  <a:srgbClr val="223875"/>
                </a:solidFill>
              </a:rPr>
              <a:t>Proceso</a:t>
            </a:r>
            <a:endParaRPr lang="es-ES" b="1" u="sng" dirty="0">
              <a:solidFill>
                <a:srgbClr val="223875"/>
              </a:solidFill>
            </a:endParaRPr>
          </a:p>
        </p:txBody>
      </p:sp>
      <p:cxnSp>
        <p:nvCxnSpPr>
          <p:cNvPr id="4" name="Conector recto de flecha 3"/>
          <p:cNvCxnSpPr/>
          <p:nvPr/>
        </p:nvCxnSpPr>
        <p:spPr>
          <a:xfrm>
            <a:off x="4751849" y="2177148"/>
            <a:ext cx="8762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5714999" y="1840857"/>
            <a:ext cx="2572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err="1" smtClean="0">
                <a:solidFill>
                  <a:srgbClr val="223875"/>
                </a:solidFill>
              </a:rPr>
              <a:t>Desencriptar</a:t>
            </a:r>
            <a:endParaRPr lang="es-ES" sz="3000" dirty="0">
              <a:solidFill>
                <a:srgbClr val="223875"/>
              </a:solidFill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 flipH="1">
            <a:off x="6495143" y="2426925"/>
            <a:ext cx="417286" cy="2993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>
            <a:stCxn id="27" idx="1"/>
          </p:cNvCxnSpPr>
          <p:nvPr/>
        </p:nvCxnSpPr>
        <p:spPr>
          <a:xfrm flipH="1">
            <a:off x="4751851" y="2912566"/>
            <a:ext cx="842260" cy="288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63287" y="2451658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>
                <a:solidFill>
                  <a:srgbClr val="223875"/>
                </a:solidFill>
              </a:rPr>
              <a:t>Reparto temas, verificación y comprobación habituales</a:t>
            </a:r>
            <a:endParaRPr lang="es-ES" sz="3000" dirty="0">
              <a:solidFill>
                <a:srgbClr val="223875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81430" y="3661008"/>
            <a:ext cx="4753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/>
              <a:t>Periodismo colaborativo </a:t>
            </a:r>
          </a:p>
          <a:p>
            <a:r>
              <a:rPr lang="es-ES" sz="2600" dirty="0" smtClean="0"/>
              <a:t>Reuniones – Contacto </a:t>
            </a:r>
          </a:p>
          <a:p>
            <a:r>
              <a:rPr lang="es-ES" sz="2600" dirty="0" smtClean="0"/>
              <a:t>Normas de publicación </a:t>
            </a:r>
          </a:p>
          <a:p>
            <a:r>
              <a:rPr lang="es-ES" sz="2600" dirty="0" smtClean="0"/>
              <a:t>Ventajas (menos carga trabajo</a:t>
            </a:r>
            <a:r>
              <a:rPr lang="es-ES" sz="3000" dirty="0" smtClean="0"/>
              <a:t>)</a:t>
            </a:r>
            <a:endParaRPr lang="es-ES" sz="30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35000" y="1854785"/>
            <a:ext cx="4299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223875"/>
                </a:solidFill>
              </a:rPr>
              <a:t>Descarga de documentos</a:t>
            </a:r>
            <a:endParaRPr lang="es-ES" sz="3000" dirty="0">
              <a:solidFill>
                <a:srgbClr val="223875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594111" y="2635567"/>
            <a:ext cx="2630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223875"/>
                </a:solidFill>
              </a:rPr>
              <a:t>Carpeta cripta</a:t>
            </a:r>
            <a:endParaRPr lang="es-ES" sz="3000" dirty="0">
              <a:solidFill>
                <a:srgbClr val="223875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4934857" y="3570293"/>
            <a:ext cx="420914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chemeClr val="bg1">
                    <a:lumMod val="50000"/>
                  </a:schemeClr>
                </a:solidFill>
              </a:rPr>
              <a:t>Limpieza de documentos</a:t>
            </a:r>
          </a:p>
          <a:p>
            <a:r>
              <a:rPr lang="es-ES" sz="2600" dirty="0" smtClean="0">
                <a:solidFill>
                  <a:schemeClr val="bg1">
                    <a:lumMod val="50000"/>
                  </a:schemeClr>
                </a:solidFill>
              </a:rPr>
              <a:t>Sin metadatos, ni personas implicadas</a:t>
            </a:r>
          </a:p>
          <a:p>
            <a:r>
              <a:rPr lang="es-ES" sz="2600" dirty="0" smtClean="0">
                <a:solidFill>
                  <a:schemeClr val="bg1">
                    <a:lumMod val="50000"/>
                  </a:schemeClr>
                </a:solidFill>
              </a:rPr>
              <a:t>Publicación AWP (paraguas jurídico)</a:t>
            </a:r>
            <a:endParaRPr lang="es-ES" sz="2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2" name="Conector recto de flecha 31"/>
          <p:cNvCxnSpPr/>
          <p:nvPr/>
        </p:nvCxnSpPr>
        <p:spPr>
          <a:xfrm flipH="1">
            <a:off x="5424711" y="5681753"/>
            <a:ext cx="417286" cy="2993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2219106" y="5564482"/>
            <a:ext cx="491773" cy="416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2710879" y="6007145"/>
            <a:ext cx="29483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800" b="1" dirty="0" smtClean="0">
                <a:solidFill>
                  <a:srgbClr val="FF0000"/>
                </a:solidFill>
              </a:rPr>
              <a:t>PUBLICACIÓN</a:t>
            </a:r>
            <a:endParaRPr lang="es-ES" sz="3800" b="1" dirty="0">
              <a:solidFill>
                <a:srgbClr val="FF0000"/>
              </a:solidFill>
            </a:endParaRPr>
          </a:p>
        </p:txBody>
      </p:sp>
      <p:pic>
        <p:nvPicPr>
          <p:cNvPr id="17" name="Imagen 16" descr="Captura de pantalla 2015-06-03 a las 11.13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2264141" cy="550598"/>
          </a:xfrm>
          <a:prstGeom prst="rect">
            <a:avLst/>
          </a:prstGeom>
        </p:spPr>
      </p:pic>
      <p:pic>
        <p:nvPicPr>
          <p:cNvPr id="18" name="Imagen 17" descr="Captura de pantalla 2015-06-03 a las 11.48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8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u="sng" dirty="0" smtClean="0">
                <a:solidFill>
                  <a:srgbClr val="223875"/>
                </a:solidFill>
              </a:rPr>
              <a:t>¿Qué retos nos encontramos?</a:t>
            </a:r>
          </a:p>
          <a:p>
            <a:pPr marL="0" indent="0">
              <a:buNone/>
            </a:pPr>
            <a:endParaRPr lang="es-ES" b="1" u="sng" dirty="0" smtClean="0">
              <a:solidFill>
                <a:srgbClr val="223875"/>
              </a:solidFill>
            </a:endParaRPr>
          </a:p>
          <a:p>
            <a:pPr>
              <a:buFontTx/>
              <a:buChar char="-"/>
            </a:pPr>
            <a:r>
              <a:rPr lang="es-ES" sz="3000" dirty="0" smtClean="0">
                <a:solidFill>
                  <a:srgbClr val="223875"/>
                </a:solidFill>
              </a:rPr>
              <a:t>Soplos incompletos (pistas, sin documentación…)</a:t>
            </a:r>
          </a:p>
          <a:p>
            <a:pPr marL="0" indent="0">
              <a:buNone/>
            </a:pPr>
            <a:endParaRPr lang="es-ES" sz="3000" dirty="0" smtClean="0">
              <a:solidFill>
                <a:srgbClr val="223875"/>
              </a:solidFill>
            </a:endParaRPr>
          </a:p>
          <a:p>
            <a:pPr>
              <a:buFontTx/>
              <a:buChar char="-"/>
            </a:pPr>
            <a:r>
              <a:rPr lang="es-ES" sz="3000" dirty="0" smtClean="0">
                <a:solidFill>
                  <a:srgbClr val="223875"/>
                </a:solidFill>
              </a:rPr>
              <a:t>Falta de publicidad y de conocimiento de los filtradores</a:t>
            </a:r>
          </a:p>
          <a:p>
            <a:pPr>
              <a:buFontTx/>
              <a:buChar char="-"/>
            </a:pPr>
            <a:endParaRPr lang="es-ES" sz="3000" dirty="0" smtClean="0">
              <a:solidFill>
                <a:srgbClr val="223875"/>
              </a:solidFill>
            </a:endParaRPr>
          </a:p>
          <a:p>
            <a:pPr>
              <a:buFontTx/>
              <a:buChar char="-"/>
            </a:pPr>
            <a:r>
              <a:rPr lang="es-ES" sz="3000" dirty="0" smtClean="0">
                <a:solidFill>
                  <a:srgbClr val="223875"/>
                </a:solidFill>
              </a:rPr>
              <a:t>Incapacidad para acreditar la veracidad por el desconocimiento de la fuente</a:t>
            </a:r>
          </a:p>
          <a:p>
            <a:pPr>
              <a:buFontTx/>
              <a:buChar char="-"/>
            </a:pPr>
            <a:endParaRPr lang="es-ES" sz="3000" dirty="0">
              <a:solidFill>
                <a:srgbClr val="223875"/>
              </a:solidFill>
            </a:endParaRPr>
          </a:p>
        </p:txBody>
      </p:sp>
      <p:pic>
        <p:nvPicPr>
          <p:cNvPr id="6" name="Imagen 5" descr="Captura de pantalla 2015-06-03 a las 11.13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73"/>
            <a:ext cx="2264141" cy="550598"/>
          </a:xfrm>
          <a:prstGeom prst="rect">
            <a:avLst/>
          </a:prstGeom>
        </p:spPr>
      </p:pic>
      <p:pic>
        <p:nvPicPr>
          <p:cNvPr id="7" name="Imagen 6" descr="Captura de pantalla 2015-06-03 a las 11.48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1"/>
            <a:ext cx="1762532" cy="6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5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294</Words>
  <Application>Microsoft Macintosh PowerPoint</Application>
  <PresentationFormat>Presentación en pantalla (4:3)</PresentationFormat>
  <Paragraphs>63</Paragraphs>
  <Slides>13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Taller sobre fuentes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sobre fuentes: Filtrala</dc:title>
  <dc:creator>irene castro</dc:creator>
  <cp:lastModifiedBy>irene castro</cp:lastModifiedBy>
  <cp:revision>27</cp:revision>
  <dcterms:created xsi:type="dcterms:W3CDTF">2015-06-03T09:38:50Z</dcterms:created>
  <dcterms:modified xsi:type="dcterms:W3CDTF">2015-06-05T14:17:08Z</dcterms:modified>
</cp:coreProperties>
</file>